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2" r:id="rId2"/>
    <p:sldId id="259" r:id="rId3"/>
    <p:sldId id="258" r:id="rId4"/>
    <p:sldId id="290" r:id="rId5"/>
    <p:sldId id="273" r:id="rId6"/>
    <p:sldId id="274" r:id="rId7"/>
    <p:sldId id="275" r:id="rId8"/>
    <p:sldId id="264" r:id="rId9"/>
    <p:sldId id="289" r:id="rId10"/>
    <p:sldId id="265" r:id="rId11"/>
    <p:sldId id="293" r:id="rId12"/>
    <p:sldId id="266" r:id="rId13"/>
    <p:sldId id="268" r:id="rId14"/>
    <p:sldId id="276" r:id="rId15"/>
    <p:sldId id="277" r:id="rId16"/>
    <p:sldId id="269" r:id="rId17"/>
    <p:sldId id="278" r:id="rId18"/>
    <p:sldId id="270" r:id="rId19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9D9D9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30" y="4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2026/5/16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‹N°›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2026/5/16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‹N°›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2026/5/16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‹N°›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2026/5/16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‹N°›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2026/5/16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‹N°›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2026/5/16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‹N°›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2026/5/16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‹N°›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2026/5/16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‹N°›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2026/5/16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‹N°›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2026/5/16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‹N°›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indent="-228600">
              <a:spcAft>
                <a:spcPts val="1000"/>
              </a:spcAft>
              <a:defRPr spc="300"/>
            </a:lvl1pPr>
            <a:lvl2pPr indent="-228600">
              <a:defRPr spc="300"/>
            </a:lvl2pPr>
            <a:lvl3pPr indent="-228600">
              <a:defRPr spc="300"/>
            </a:lvl3pPr>
            <a:lvl4pPr indent="-228600">
              <a:defRPr spc="300"/>
            </a:lvl4pPr>
            <a:lvl5pPr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2026/5/16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‹N°›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2026/5/16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‹N°›</a:t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bg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bg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</a:tabLst>
        <a:defRPr sz="1600" u="none" strike="noStrike" kern="1200" cap="none" spc="150" normalizeH="0" baseline="0">
          <a:solidFill>
            <a:schemeClr val="bg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bg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bg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bg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66.xml"/><Relationship Id="rId7" Type="http://schemas.openxmlformats.org/officeDocument/2006/relationships/image" Target="../media/image3.png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7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8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9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0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1.xml"/><Relationship Id="rId5" Type="http://schemas.openxmlformats.org/officeDocument/2006/relationships/image" Target="../media/image29.jpeg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84.xml"/><Relationship Id="rId7" Type="http://schemas.openxmlformats.org/officeDocument/2006/relationships/image" Target="../media/image1.jpe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86.xml"/><Relationship Id="rId4" Type="http://schemas.openxmlformats.org/officeDocument/2006/relationships/tags" Target="../tags/tag85.xml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1.jpeg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3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5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6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31709945_huge"/>
          <p:cNvPicPr>
            <a:picLocks noChangeAspect="1"/>
          </p:cNvPicPr>
          <p:nvPr/>
        </p:nvPicPr>
        <p:blipFill>
          <a:blip r:embed="rId5">
            <a:alphaModFix amt="60000"/>
          </a:blip>
          <a:stretch>
            <a:fillRect/>
          </a:stretch>
        </p:blipFill>
        <p:spPr>
          <a:xfrm>
            <a:off x="0" y="-990600"/>
            <a:ext cx="14293850" cy="7848600"/>
          </a:xfrm>
          <a:prstGeom prst="rect">
            <a:avLst/>
          </a:prstGeom>
        </p:spPr>
      </p:pic>
      <p:pic>
        <p:nvPicPr>
          <p:cNvPr id="3" name="图片 2" descr="组 2"/>
          <p:cNvPicPr>
            <a:picLocks noChangeAspect="1"/>
          </p:cNvPicPr>
          <p:nvPr/>
        </p:nvPicPr>
        <p:blipFill>
          <a:blip r:embed="rId6"/>
          <a:srcRect r="20545" b="34399"/>
          <a:stretch>
            <a:fillRect/>
          </a:stretch>
        </p:blipFill>
        <p:spPr>
          <a:xfrm>
            <a:off x="4361180" y="2453005"/>
            <a:ext cx="3169285" cy="1283335"/>
          </a:xfrm>
          <a:prstGeom prst="rect">
            <a:avLst/>
          </a:prstGeom>
        </p:spPr>
      </p:pic>
      <p:pic>
        <p:nvPicPr>
          <p:cNvPr id="6" name="图片 5" descr="手机屏幕的截图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03" y="447665"/>
            <a:ext cx="1827935" cy="622723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7530324" y="4919447"/>
            <a:ext cx="3097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</a:rPr>
              <a:t>Case Maker: XXX</a:t>
            </a:r>
          </a:p>
          <a:p>
            <a:r>
              <a:rPr lang="en-US" altLang="zh-CN" sz="1600" b="1" dirty="0">
                <a:solidFill>
                  <a:schemeClr val="bg1"/>
                </a:solidFill>
              </a:rPr>
              <a:t>(the name of competitor)</a:t>
            </a:r>
            <a:endParaRPr lang="zh-CN" altLang="en-US" sz="20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31709945_huge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alphaModFix amt="31000"/>
          </a:blip>
          <a:srcRect l="814" t="862" r="37901" b="474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08330" y="434975"/>
            <a:ext cx="69589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photos of staining (at least 4)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945005" y="1158875"/>
            <a:ext cx="26593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buccal side </a:t>
            </a:r>
          </a:p>
        </p:txBody>
      </p:sp>
      <p:pic>
        <p:nvPicPr>
          <p:cNvPr id="14" name="picture 144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 rot="21600000">
            <a:off x="608330" y="2146300"/>
            <a:ext cx="5177155" cy="3457575"/>
          </a:xfrm>
          <a:prstGeom prst="rect">
            <a:avLst/>
          </a:prstGeom>
        </p:spPr>
      </p:pic>
      <p:sp>
        <p:nvSpPr>
          <p:cNvPr id="15" name="内容占位符 1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31709945_huge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alphaModFix amt="31000"/>
          </a:blip>
          <a:srcRect l="814" t="862" r="37901" b="474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08330" y="434975"/>
            <a:ext cx="62699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photos of staining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158365" y="1102360"/>
            <a:ext cx="26873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occlusal side</a:t>
            </a:r>
          </a:p>
        </p:txBody>
      </p:sp>
      <p:pic>
        <p:nvPicPr>
          <p:cNvPr id="7" name="picture 170"/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 rot="21600000">
            <a:off x="7042785" y="1839595"/>
            <a:ext cx="3321685" cy="4395470"/>
          </a:xfrm>
          <a:prstGeom prst="rect">
            <a:avLst/>
          </a:prstGeom>
        </p:spPr>
      </p:pic>
      <p:pic>
        <p:nvPicPr>
          <p:cNvPr id="172" name="picture 17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2158365" y="3958590"/>
            <a:ext cx="3216910" cy="2126615"/>
          </a:xfrm>
          <a:prstGeom prst="rect">
            <a:avLst/>
          </a:prstGeom>
        </p:spPr>
      </p:pic>
      <p:pic>
        <p:nvPicPr>
          <p:cNvPr id="174" name="picture 17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2157730" y="1839595"/>
            <a:ext cx="3217545" cy="211899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31709945_huge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alphaModFix amt="31000"/>
          </a:blip>
          <a:srcRect l="814" t="862" r="37901" b="474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08330" y="434975"/>
            <a:ext cx="62699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photos of staining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235835" y="1157605"/>
            <a:ext cx="26974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lingual side</a:t>
            </a:r>
          </a:p>
        </p:txBody>
      </p:sp>
      <p:pic>
        <p:nvPicPr>
          <p:cNvPr id="158" name="picture 158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 rot="21600000">
            <a:off x="608330" y="2543810"/>
            <a:ext cx="5177155" cy="2662555"/>
          </a:xfrm>
          <a:prstGeom prst="rect">
            <a:avLst/>
          </a:prstGeom>
        </p:spPr>
      </p:pic>
      <p:pic>
        <p:nvPicPr>
          <p:cNvPr id="160" name="picture 160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 rot="21600000">
            <a:off x="6411595" y="2506345"/>
            <a:ext cx="5176520" cy="27368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31709945_huge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alphaModFix amt="31000"/>
          </a:blip>
          <a:srcRect l="814" t="862" r="37901" b="474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97205" y="510540"/>
            <a:ext cx="81191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photo of comparing with shade guide</a:t>
            </a:r>
          </a:p>
        </p:txBody>
      </p:sp>
      <p:pic>
        <p:nvPicPr>
          <p:cNvPr id="184" name="picture 184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 rot="21600000">
            <a:off x="2525395" y="1490345"/>
            <a:ext cx="7134225" cy="475932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89940" y="577215"/>
            <a:ext cx="69405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The photos of occlusion (at least 3): 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069149" y="1379889"/>
            <a:ext cx="256564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The buccal side</a:t>
            </a:r>
          </a:p>
        </p:txBody>
      </p:sp>
      <p:pic>
        <p:nvPicPr>
          <p:cNvPr id="146" name="picture 14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1600000">
            <a:off x="3387090" y="2059940"/>
            <a:ext cx="5410200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89940" y="577215"/>
            <a:ext cx="87528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The photos of occlusion (at least 3): </a:t>
            </a:r>
          </a:p>
        </p:txBody>
      </p:sp>
      <p:pic>
        <p:nvPicPr>
          <p:cNvPr id="4" name="picture 170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 rot="21600000">
            <a:off x="7042785" y="1839595"/>
            <a:ext cx="3321685" cy="4395470"/>
          </a:xfrm>
          <a:prstGeom prst="rect">
            <a:avLst/>
          </a:prstGeom>
        </p:spPr>
      </p:pic>
      <p:pic>
        <p:nvPicPr>
          <p:cNvPr id="172" name="picture 17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2158365" y="3958590"/>
            <a:ext cx="3216910" cy="2126615"/>
          </a:xfrm>
          <a:prstGeom prst="rect">
            <a:avLst/>
          </a:prstGeom>
        </p:spPr>
      </p:pic>
      <p:pic>
        <p:nvPicPr>
          <p:cNvPr id="174" name="picture 17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2157730" y="1839595"/>
            <a:ext cx="3217545" cy="211899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31709945_huge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alphaModFix amt="31000"/>
          </a:blip>
          <a:srcRect l="814" t="862" r="37901" b="474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08400" y="346790"/>
            <a:ext cx="605457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intraoral photos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286279" y="1377850"/>
            <a:ext cx="269881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 operation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964750" y="1423854"/>
            <a:ext cx="269881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 operation</a:t>
            </a:r>
          </a:p>
        </p:txBody>
      </p:sp>
      <p:pic>
        <p:nvPicPr>
          <p:cNvPr id="16" name="picture 16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 rot="21600000">
            <a:off x="1385570" y="2598420"/>
            <a:ext cx="4500880" cy="3001010"/>
          </a:xfrm>
          <a:prstGeom prst="rect">
            <a:avLst/>
          </a:prstGeom>
        </p:spPr>
      </p:pic>
      <p:pic>
        <p:nvPicPr>
          <p:cNvPr id="204" name="picture 204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 rot="21600000">
            <a:off x="6912610" y="2579370"/>
            <a:ext cx="4533265" cy="301942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525270" y="3010535"/>
            <a:ext cx="91414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Here you can add more photos you want to show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31709945_huge"/>
          <p:cNvPicPr>
            <a:picLocks noChangeAspect="1"/>
          </p:cNvPicPr>
          <p:nvPr/>
        </p:nvPicPr>
        <p:blipFill>
          <a:blip r:embed="rId7">
            <a:alphaModFix amt="60000"/>
          </a:blip>
          <a:stretch>
            <a:fillRect/>
          </a:stretch>
        </p:blipFill>
        <p:spPr>
          <a:xfrm>
            <a:off x="0" y="-990600"/>
            <a:ext cx="14293850" cy="7848600"/>
          </a:xfrm>
          <a:prstGeom prst="rect">
            <a:avLst/>
          </a:prstGeom>
        </p:spPr>
      </p:pic>
      <p:pic>
        <p:nvPicPr>
          <p:cNvPr id="3" name="图片 2" descr="组 2"/>
          <p:cNvPicPr>
            <a:picLocks noChangeAspect="1"/>
          </p:cNvPicPr>
          <p:nvPr/>
        </p:nvPicPr>
        <p:blipFill>
          <a:blip r:embed="rId8"/>
          <a:srcRect r="20545" b="34399"/>
          <a:stretch>
            <a:fillRect/>
          </a:stretch>
        </p:blipFill>
        <p:spPr>
          <a:xfrm>
            <a:off x="2124710" y="2890520"/>
            <a:ext cx="2686685" cy="1087755"/>
          </a:xfrm>
          <a:prstGeom prst="rect">
            <a:avLst/>
          </a:prstGeom>
        </p:spPr>
      </p:pic>
      <p:pic>
        <p:nvPicPr>
          <p:cNvPr id="6" name="图片 5" descr="手机屏幕的截图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033" y="5395585"/>
            <a:ext cx="1827935" cy="622723"/>
          </a:xfrm>
          <a:prstGeom prst="rect">
            <a:avLst/>
          </a:prstGeom>
        </p:spPr>
      </p:pic>
      <p:sp>
        <p:nvSpPr>
          <p:cNvPr id="16" name="文本框 15"/>
          <p:cNvSpPr txBox="1"/>
          <p:nvPr>
            <p:custDataLst>
              <p:tags r:id="rId3"/>
            </p:custDataLst>
          </p:nvPr>
        </p:nvSpPr>
        <p:spPr>
          <a:xfrm>
            <a:off x="3600975" y="5944658"/>
            <a:ext cx="4990051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0" i="0" dirty="0">
                <a:solidFill>
                  <a:schemeClr val="bg1"/>
                </a:solidFill>
                <a:effectLst/>
                <a:latin typeface="思源黑体 CN Regular" panose="020B0500000000000000" charset="-122"/>
                <a:ea typeface="思源黑体 CN Regular" panose="020B0500000000000000" charset="-122"/>
              </a:rPr>
              <a:t>Aidite International Dentistry  Cup</a:t>
            </a:r>
          </a:p>
        </p:txBody>
      </p:sp>
      <p:cxnSp>
        <p:nvCxnSpPr>
          <p:cNvPr id="19" name="直接连接符 18"/>
          <p:cNvCxnSpPr/>
          <p:nvPr>
            <p:custDataLst>
              <p:tags r:id="rId4"/>
            </p:custDataLst>
          </p:nvPr>
        </p:nvCxnSpPr>
        <p:spPr>
          <a:xfrm>
            <a:off x="4996506" y="2827020"/>
            <a:ext cx="0" cy="12047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>
            <p:custDataLst>
              <p:tags r:id="rId5"/>
            </p:custDataLst>
          </p:nvPr>
        </p:nvSpPr>
        <p:spPr>
          <a:xfrm>
            <a:off x="5182235" y="2827020"/>
            <a:ext cx="6472555" cy="12045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0" dirty="0">
                <a:solidFill>
                  <a:schemeClr val="bg1"/>
                </a:solidFill>
                <a:latin typeface="Poppins SemiBold" panose="02000000000000000000" charset="0"/>
                <a:cs typeface="Poppins SemiBold" panose="02000000000000000000" charset="0"/>
              </a:rPr>
              <a:t>Thank You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31709945_huge"/>
          <p:cNvPicPr>
            <a:picLocks noChangeAspect="1"/>
          </p:cNvPicPr>
          <p:nvPr/>
        </p:nvPicPr>
        <p:blipFill>
          <a:blip r:embed="rId4">
            <a:alphaModFix amt="31000"/>
          </a:blip>
          <a:srcRect l="814" t="862" r="37901" b="474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AIDITE白色-0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265" y="348615"/>
            <a:ext cx="2204720" cy="751205"/>
          </a:xfrm>
          <a:prstGeom prst="rect">
            <a:avLst/>
          </a:prstGeom>
        </p:spPr>
      </p:pic>
      <p:pic>
        <p:nvPicPr>
          <p:cNvPr id="6" name="图片 5" descr="组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96525" y="348615"/>
            <a:ext cx="1359535" cy="76200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350645" y="1367790"/>
            <a:ext cx="9490075" cy="49002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zh-CN" altLang="zh-CN" sz="20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These items could be helpful, so please read carefully:</a:t>
            </a:r>
            <a:endParaRPr lang="zh-CN" altLang="zh-CN" sz="2800" b="1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The original image or image with high definition is necessary, so it is suggested to use devices like camera or iPhone.</a:t>
            </a:r>
            <a:endParaRPr lang="zh-CN" altLang="zh-CN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This template is changeable, but it should still contain the content it had.</a:t>
            </a:r>
            <a:endParaRPr lang="zh-CN" altLang="zh-CN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Please do not replace the screenshot of designing with a video.</a:t>
            </a:r>
            <a:endParaRPr lang="zh-CN" altLang="zh-CN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The photos of side label and milled restoration on the disc are needed.</a:t>
            </a: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It is necessary to provide intraoral photo to proof the competitive case is a real case.</a:t>
            </a:r>
            <a:endParaRPr lang="zh-CN" altLang="zh-CN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The assessment </a:t>
            </a:r>
            <a:r>
              <a:rPr lang="en-US" altLang="zh-CN" kern="100" dirty="0">
                <a:solidFill>
                  <a:schemeClr val="bg1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is based on</a:t>
            </a:r>
            <a:r>
              <a:rPr lang="en-US" altLang="zh-CN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shape aesthetic, shade bionic and photo presentation of the staining case.</a:t>
            </a:r>
            <a:endParaRPr lang="zh-CN" altLang="zh-CN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zh-CN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31709945_huge"/>
          <p:cNvPicPr>
            <a:picLocks noChangeAspect="1"/>
          </p:cNvPicPr>
          <p:nvPr/>
        </p:nvPicPr>
        <p:blipFill>
          <a:blip r:embed="rId4">
            <a:alphaModFix amt="31000"/>
          </a:blip>
          <a:srcRect l="814" t="862" r="37901" b="474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AIDITE白色-0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265" y="348615"/>
            <a:ext cx="2204720" cy="751205"/>
          </a:xfrm>
          <a:prstGeom prst="rect">
            <a:avLst/>
          </a:prstGeom>
        </p:spPr>
      </p:pic>
      <p:pic>
        <p:nvPicPr>
          <p:cNvPr id="6" name="图片 5" descr="组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96525" y="348615"/>
            <a:ext cx="1359535" cy="76200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637030" y="1363980"/>
            <a:ext cx="8065135" cy="4431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altLang="zh-CN" sz="28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  The basic information of the case</a:t>
            </a:r>
            <a:endParaRPr lang="zh-CN" altLang="zh-CN" sz="2800" b="1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228600" indent="266700" algn="just">
              <a:lnSpc>
                <a:spcPct val="150000"/>
              </a:lnSpc>
            </a:pPr>
            <a:endParaRPr lang="en-US" altLang="zh-CN" sz="20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5143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Gender of the patient:</a:t>
            </a:r>
            <a:endParaRPr lang="zh-CN" altLang="zh-CN" sz="20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5143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The </a:t>
            </a:r>
            <a:r>
              <a:rPr lang="en-US" altLang="zh-CN" sz="2000" kern="1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intraoral situation:</a:t>
            </a:r>
            <a:endParaRPr lang="zh-CN" altLang="zh-CN" sz="20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5143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Shade:</a:t>
            </a:r>
            <a:endParaRPr lang="zh-CN" altLang="zh-CN" sz="20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5143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Other requirements from the dentist:</a:t>
            </a:r>
            <a:endParaRPr lang="zh-CN" altLang="zh-CN" sz="20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5143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Plan of case:</a:t>
            </a:r>
            <a:endParaRPr lang="zh-CN" altLang="zh-CN" sz="20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5143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Other information:</a:t>
            </a:r>
            <a:endParaRPr lang="zh-CN" altLang="zh-CN" sz="20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zh-CN" altLang="en-US" sz="20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31709945_huge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alphaModFix amt="31000"/>
          </a:blip>
          <a:srcRect l="814" t="862" r="37901" b="474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39445" y="597535"/>
            <a:ext cx="103092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Intraoral photography before tooth preparation:</a:t>
            </a:r>
          </a:p>
        </p:txBody>
      </p:sp>
      <p:pic>
        <p:nvPicPr>
          <p:cNvPr id="14" name="picture 14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 rot="21600000">
            <a:off x="203835" y="1546860"/>
            <a:ext cx="3829050" cy="25527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186428" y="1546859"/>
            <a:ext cx="3820667" cy="2548128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8161019" y="1546859"/>
            <a:ext cx="3820667" cy="2548128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2217420" y="4279392"/>
            <a:ext cx="3840479" cy="252679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6176771" y="4279391"/>
            <a:ext cx="3880104" cy="252831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9" name="内容占位符 8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188" y="2387402"/>
            <a:ext cx="4665662" cy="3499246"/>
          </a:xfrm>
        </p:spPr>
      </p:pic>
      <p:pic>
        <p:nvPicPr>
          <p:cNvPr id="11" name="内容占位符 10"/>
          <p:cNvPicPr>
            <a:picLocks noGrp="1" noChangeAspect="1"/>
          </p:cNvPicPr>
          <p:nvPr>
            <p:ph sz="half" idx="2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0" t="3167" r="510" b="4689"/>
          <a:stretch>
            <a:fillRect/>
          </a:stretch>
        </p:blipFill>
        <p:spPr>
          <a:xfrm rot="16200000">
            <a:off x="7173614" y="1986763"/>
            <a:ext cx="3499247" cy="4299149"/>
          </a:xfrm>
        </p:spPr>
      </p:pic>
      <p:sp>
        <p:nvSpPr>
          <p:cNvPr id="6" name="文本框 5"/>
          <p:cNvSpPr txBox="1"/>
          <p:nvPr/>
        </p:nvSpPr>
        <p:spPr>
          <a:xfrm>
            <a:off x="608330" y="638810"/>
            <a:ext cx="1072134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The photos of side label of 3D Pro and milled restoration: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228295" y="1515083"/>
            <a:ext cx="280534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Side label of 3D Pro</a:t>
            </a:r>
          </a:p>
        </p:txBody>
      </p:sp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6773545" y="1392555"/>
            <a:ext cx="41224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Milled restoration</a:t>
            </a:r>
          </a:p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（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logo side</a:t>
            </a:r>
            <a:r>
              <a:rPr lang="zh-CN" alt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）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31709945_huge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alphaModFix amt="31000"/>
          </a:blip>
          <a:srcRect l="814" t="862" r="37901" b="474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39445" y="597535"/>
            <a:ext cx="76428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The photos of designing (at least 4):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361459" y="1597981"/>
            <a:ext cx="241472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The incisal side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087557" y="1597981"/>
            <a:ext cx="220166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The buccal side</a:t>
            </a:r>
          </a:p>
        </p:txBody>
      </p:sp>
      <p:pic>
        <p:nvPicPr>
          <p:cNvPr id="90" name="picture 90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 rot="21600000">
            <a:off x="1188720" y="1997075"/>
            <a:ext cx="4495800" cy="4048125"/>
          </a:xfrm>
          <a:prstGeom prst="rect">
            <a:avLst/>
          </a:prstGeom>
        </p:spPr>
      </p:pic>
      <p:pic>
        <p:nvPicPr>
          <p:cNvPr id="5" name="picture 88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 rot="21600000">
            <a:off x="6411595" y="2061845"/>
            <a:ext cx="5176520" cy="362648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31709945_huge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alphaModFix amt="31000"/>
          </a:blip>
          <a:srcRect l="814" t="862" r="37901" b="47436"/>
          <a:stretch>
            <a:fillRect/>
          </a:stretch>
        </p:blipFill>
        <p:spPr>
          <a:xfrm>
            <a:off x="0" y="16038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39445" y="462915"/>
            <a:ext cx="75533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The photos of designing (at least 4):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364377" y="1229249"/>
            <a:ext cx="2130641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The distal side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060925" y="1229249"/>
            <a:ext cx="29917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The mesial side</a:t>
            </a:r>
          </a:p>
        </p:txBody>
      </p:sp>
      <p:pic>
        <p:nvPicPr>
          <p:cNvPr id="8" name="picture 102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 rot="21600000">
            <a:off x="608330" y="2099945"/>
            <a:ext cx="5177155" cy="3549650"/>
          </a:xfrm>
          <a:prstGeom prst="rect">
            <a:avLst/>
          </a:prstGeom>
        </p:spPr>
      </p:pic>
      <p:pic>
        <p:nvPicPr>
          <p:cNvPr id="100" name="picture 100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 rot="21600000">
            <a:off x="6411595" y="2117725"/>
            <a:ext cx="5176520" cy="35147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31709945_huge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alphaModFix amt="31000"/>
          </a:blip>
          <a:srcRect l="814" t="862" r="37901" b="474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80720" y="358140"/>
            <a:ext cx="105206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photos before and after grinding and polishing (the buccal side)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591945" y="1031240"/>
            <a:ext cx="41763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 grinding and polishing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857857" y="1031112"/>
            <a:ext cx="37996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 grinding and polishing</a:t>
            </a:r>
            <a:endParaRPr lang="zh-CN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2" name="picture 132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 rot="21600000">
            <a:off x="608330" y="2146300"/>
            <a:ext cx="5177155" cy="3456940"/>
          </a:xfrm>
          <a:prstGeom prst="rect">
            <a:avLst/>
          </a:prstGeom>
        </p:spPr>
      </p:pic>
      <p:pic>
        <p:nvPicPr>
          <p:cNvPr id="130" name="picture 130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 rot="21600000">
            <a:off x="6921500" y="1501140"/>
            <a:ext cx="4155440" cy="474853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631709945_huge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alphaModFix amt="31000"/>
          </a:blip>
          <a:srcRect l="814" t="862" r="37901" b="4743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9125" y="302260"/>
            <a:ext cx="4862830" cy="705485"/>
          </a:xfrm>
        </p:spPr>
        <p:txBody>
          <a:bodyPr/>
          <a:lstStyle/>
          <a:p>
            <a:r>
              <a:rPr lang="en-US" altLang="zh-CN" sz="2800" spc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photo of using Biomic</a:t>
            </a:r>
          </a:p>
        </p:txBody>
      </p:sp>
      <p:pic>
        <p:nvPicPr>
          <p:cNvPr id="7" name="内容占位符 6" descr="微信图片_20230924163726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634490" y="1776730"/>
            <a:ext cx="5620385" cy="4215765"/>
          </a:xfrm>
          <a:prstGeom prst="rect">
            <a:avLst/>
          </a:prstGeom>
        </p:spPr>
      </p:pic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053070" y="1574165"/>
            <a:ext cx="3045460" cy="4481195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2000" b="1" spc="0" dirty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Used colors:</a:t>
            </a:r>
          </a:p>
          <a:p>
            <a:pPr marL="0" indent="0">
              <a:buNone/>
            </a:pPr>
            <a:r>
              <a:rPr lang="en-US" altLang="zh-CN" spc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1) Shade A (main area)</a:t>
            </a:r>
          </a:p>
          <a:p>
            <a:pPr marL="0" indent="0">
              <a:buNone/>
            </a:pPr>
            <a:r>
              <a:rPr lang="en-US" altLang="zh-CN" spc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2) Terrocatto+brown (margin)</a:t>
            </a:r>
          </a:p>
          <a:p>
            <a:pPr marL="0" indent="0">
              <a:buNone/>
            </a:pPr>
            <a:r>
              <a:rPr lang="en-US" altLang="zh-CN" spc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3) Blue 1 (line angle)</a:t>
            </a:r>
          </a:p>
          <a:p>
            <a:pPr marL="0" indent="0">
              <a:buNone/>
            </a:pPr>
            <a:r>
              <a:rPr lang="en-US" altLang="zh-CN" spc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4) Blue2+black (incisal area)</a:t>
            </a:r>
          </a:p>
          <a:p>
            <a:pPr marL="0" indent="0">
              <a:buNone/>
            </a:pPr>
            <a:r>
              <a:rPr lang="en-US" altLang="zh-CN" spc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5) White (halo effect)</a:t>
            </a:r>
          </a:p>
          <a:p>
            <a:pPr marL="0" indent="0">
              <a:buNone/>
            </a:pPr>
            <a:r>
              <a:rPr lang="en-US" altLang="zh-CN" spc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19125" y="886460"/>
            <a:ext cx="105435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(please take a photo of the technician doing staining by Biomic and list colors the technician use for different areas)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NDIyN2ViMDA2NTA4YmE4ZWRiODVjODI0NWM0ZTZjOWQ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5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5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175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5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175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5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175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5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175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5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1_Office 主题​​">
  <a:themeElements>
    <a:clrScheme name="空白演示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382</Words>
  <Application>Microsoft Office PowerPoint</Application>
  <PresentationFormat>Grand écran</PresentationFormat>
  <Paragraphs>56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4" baseType="lpstr">
      <vt:lpstr>思源黑体 CN Regular</vt:lpstr>
      <vt:lpstr>Arial</vt:lpstr>
      <vt:lpstr>Poppins SemiBold</vt:lpstr>
      <vt:lpstr>Times New Roman</vt:lpstr>
      <vt:lpstr>Wingdings</vt:lpstr>
      <vt:lpstr>1_Office 主题​​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The photo of using Biomic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Humberto Garcia</dc:creator>
  <cp:lastModifiedBy>Humberto Garcia</cp:lastModifiedBy>
  <cp:revision>194</cp:revision>
  <dcterms:created xsi:type="dcterms:W3CDTF">2019-06-19T02:08:00Z</dcterms:created>
  <dcterms:modified xsi:type="dcterms:W3CDTF">2026-05-16T19:18:06Z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C168FD115C1A401B88CD8286A8E9A10E_13</vt:lpwstr>
  </property>
</Properties>
</file>